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4" r:id="rId3"/>
    <p:sldId id="272" r:id="rId4"/>
    <p:sldId id="273" r:id="rId5"/>
    <p:sldId id="275" r:id="rId6"/>
    <p:sldId id="282" r:id="rId7"/>
    <p:sldId id="283" r:id="rId8"/>
    <p:sldId id="284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86" r:id="rId17"/>
    <p:sldId id="264" r:id="rId18"/>
    <p:sldId id="265" r:id="rId19"/>
    <p:sldId id="266" r:id="rId20"/>
    <p:sldId id="267" r:id="rId21"/>
    <p:sldId id="268" r:id="rId22"/>
    <p:sldId id="277" r:id="rId23"/>
    <p:sldId id="278" r:id="rId24"/>
    <p:sldId id="280" r:id="rId25"/>
    <p:sldId id="281" r:id="rId26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4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9929E-CC2E-4721-982D-3B33B5586EB0}" type="datetimeFigureOut">
              <a:rPr lang="lt-LT" smtClean="0"/>
              <a:t>2017.05.26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E780B-042D-42B2-BE76-B888D87600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00047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E780B-042D-42B2-BE76-B888D8760074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61643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CD77-EDD8-4ABF-B872-A2959B6AB61A}" type="datetime1">
              <a:rPr lang="lt-LT" smtClean="0"/>
              <a:t>2017.05.26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91548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29E06-775C-4AD1-95DB-35ECD39FE93C}" type="datetime1">
              <a:rPr lang="lt-LT" smtClean="0"/>
              <a:t>2017.05.26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79074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EF65-1CCF-4FD0-B632-8CD73BF5CB2E}" type="datetime1">
              <a:rPr lang="lt-LT" smtClean="0"/>
              <a:t>2017.05.26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1022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15CF8-84EF-4629-A1A5-B74BB4509BE5}" type="datetime1">
              <a:rPr lang="lt-LT" smtClean="0"/>
              <a:t>2017.05.26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93998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D1A77-203C-4B3D-B10E-BE0B6777298C}" type="datetime1">
              <a:rPr lang="lt-LT" smtClean="0"/>
              <a:t>2017.05.26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33456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5B85-23CA-4399-AA97-E64441DB4A2D}" type="datetime1">
              <a:rPr lang="lt-LT" smtClean="0"/>
              <a:t>2017.05.26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10156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5641-46EC-4E75-A5D1-C389A34A412E}" type="datetime1">
              <a:rPr lang="lt-LT" smtClean="0"/>
              <a:t>2017.05.26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8007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D17E-D937-4513-807F-47422ED21825}" type="datetime1">
              <a:rPr lang="lt-LT" smtClean="0"/>
              <a:t>2017.05.26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2532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31BE-1E49-4F41-80E1-EF63AD07D295}" type="datetime1">
              <a:rPr lang="lt-LT" smtClean="0"/>
              <a:t>2017.05.26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31392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1FA42-CF7C-40E2-A16A-C3C7D30FF36A}" type="datetime1">
              <a:rPr lang="lt-LT" smtClean="0"/>
              <a:t>2017.05.26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282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0981-8115-4E38-90F5-ACC15680E46B}" type="datetime1">
              <a:rPr lang="lt-LT" smtClean="0"/>
              <a:t>2017.05.26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22400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97B90-2412-4DE0-9F86-3173F32573C2}" type="datetime1">
              <a:rPr lang="lt-LT" smtClean="0"/>
              <a:t>2017.05.26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1134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409700" y="893762"/>
            <a:ext cx="9144000" cy="2257211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Telšių rajono suaugusiųjų neformaliojo švietimo ir tęstinio mokymosi </a:t>
            </a:r>
            <a:r>
              <a:rPr lang="lt-LT" b="1" dirty="0" smtClean="0"/>
              <a:t>poreikio </a:t>
            </a:r>
            <a:r>
              <a:rPr lang="lt-LT" b="1" dirty="0" smtClean="0"/>
              <a:t>tyrimas</a:t>
            </a:r>
            <a:endParaRPr lang="lt-LT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767016" y="3283208"/>
            <a:ext cx="8674443" cy="2940907"/>
          </a:xfrm>
        </p:spPr>
        <p:txBody>
          <a:bodyPr>
            <a:normAutofit fontScale="77500" lnSpcReduction="20000"/>
          </a:bodyPr>
          <a:lstStyle/>
          <a:p>
            <a:pPr algn="l"/>
            <a:endParaRPr lang="lt-LT" dirty="0" smtClean="0"/>
          </a:p>
          <a:p>
            <a:pPr algn="l"/>
            <a:r>
              <a:rPr lang="lt-LT" dirty="0" smtClean="0"/>
              <a:t>Vykdytojai:   Telšių rajono savivaldybės administracijos Švietimo ir sporto skyrius</a:t>
            </a:r>
          </a:p>
          <a:p>
            <a:pPr algn="l"/>
            <a:r>
              <a:rPr lang="lt-LT" dirty="0" smtClean="0"/>
              <a:t>                       Telšių švietimo centras</a:t>
            </a:r>
          </a:p>
          <a:p>
            <a:pPr algn="l"/>
            <a:r>
              <a:rPr lang="lt-LT" dirty="0"/>
              <a:t> </a:t>
            </a:r>
            <a:r>
              <a:rPr lang="lt-LT" dirty="0" smtClean="0"/>
              <a:t>                      Šiaulių valstybinė kolegija Mokymo paslaugų centro Telšių skyrius</a:t>
            </a:r>
          </a:p>
          <a:p>
            <a:pPr algn="l"/>
            <a:r>
              <a:rPr lang="lt-LT" dirty="0"/>
              <a:t> </a:t>
            </a:r>
            <a:r>
              <a:rPr lang="lt-LT" dirty="0" smtClean="0"/>
              <a:t>                      Telšių rajono savivaldybės Karolinos Praniauskaitės viešoji biblioteka</a:t>
            </a:r>
          </a:p>
          <a:p>
            <a:endParaRPr lang="lt-LT" dirty="0" smtClean="0"/>
          </a:p>
          <a:p>
            <a:pPr algn="l"/>
            <a:r>
              <a:rPr lang="lt-LT" dirty="0" smtClean="0"/>
              <a:t>Tyrimo grupė: Jurgita Venclovienė</a:t>
            </a:r>
          </a:p>
          <a:p>
            <a:pPr algn="l"/>
            <a:r>
              <a:rPr lang="lt-LT" dirty="0" smtClean="0"/>
              <a:t>                          Rita Balsevičienė</a:t>
            </a:r>
          </a:p>
          <a:p>
            <a:pPr algn="l"/>
            <a:r>
              <a:rPr lang="lt-LT" dirty="0" smtClean="0"/>
              <a:t>                          Nijolė Vaičekauskė</a:t>
            </a:r>
          </a:p>
          <a:p>
            <a:endParaRPr lang="lt-LT" dirty="0"/>
          </a:p>
          <a:p>
            <a:endParaRPr lang="lt-LT" dirty="0" smtClean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9330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927279"/>
            <a:ext cx="10515600" cy="1390918"/>
          </a:xfrm>
        </p:spPr>
        <p:txBody>
          <a:bodyPr/>
          <a:lstStyle/>
          <a:p>
            <a:pPr algn="ctr"/>
            <a:r>
              <a:rPr lang="lt-LT" b="1" dirty="0" smtClean="0"/>
              <a:t>Tyrimo tikslas 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318197"/>
            <a:ext cx="10515600" cy="3858766"/>
          </a:xfrm>
        </p:spPr>
        <p:txBody>
          <a:bodyPr/>
          <a:lstStyle/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lt-LT" dirty="0" smtClean="0"/>
              <a:t>Nustatyti suaugusiųjų neformaliojo švietimo ir tęstinio mokymosi </a:t>
            </a:r>
            <a:r>
              <a:rPr lang="lt-LT" dirty="0" smtClean="0"/>
              <a:t>poreikį </a:t>
            </a:r>
            <a:r>
              <a:rPr lang="lt-LT" dirty="0" smtClean="0"/>
              <a:t>Telšių rajono savivaldybėje.</a:t>
            </a: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8775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Tyrimo metodika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Tyrimo metodas - anketinė apklausa.</a:t>
            </a:r>
          </a:p>
          <a:p>
            <a:r>
              <a:rPr lang="lt-LT" dirty="0" smtClean="0"/>
              <a:t>Anketa patalpinta tiesioginių apklausų internetinėje svetainėje </a:t>
            </a:r>
            <a:r>
              <a:rPr lang="lt-LT" b="1" dirty="0" err="1" smtClean="0"/>
              <a:t>ManoApklausa.lt</a:t>
            </a:r>
            <a:endParaRPr lang="lt-LT" b="1" dirty="0" smtClean="0"/>
          </a:p>
          <a:p>
            <a:r>
              <a:rPr lang="lt-LT" dirty="0" smtClean="0"/>
              <a:t>Anketos tiesiogine nuoroda pasidalinta:</a:t>
            </a:r>
          </a:p>
          <a:p>
            <a:pPr lvl="1"/>
            <a:r>
              <a:rPr lang="lt-LT" dirty="0" smtClean="0"/>
              <a:t>socialiniuose tinkluose (Facebook);</a:t>
            </a:r>
          </a:p>
          <a:p>
            <a:pPr lvl="1"/>
            <a:r>
              <a:rPr lang="lt-LT" dirty="0" smtClean="0"/>
              <a:t>regioninėje spaudoje; </a:t>
            </a:r>
          </a:p>
          <a:p>
            <a:pPr lvl="1"/>
            <a:r>
              <a:rPr lang="lt-LT" dirty="0" smtClean="0"/>
              <a:t>suaugusiųjų neformalųjį švietimą teikiančiose institucijose, veikiančiose Telšių rajono savivaldybėje.</a:t>
            </a:r>
          </a:p>
          <a:p>
            <a:r>
              <a:rPr lang="lt-LT" dirty="0" smtClean="0"/>
              <a:t>Respondentai – </a:t>
            </a:r>
            <a:r>
              <a:rPr lang="lt-LT" b="1" dirty="0" smtClean="0"/>
              <a:t>388</a:t>
            </a:r>
            <a:r>
              <a:rPr lang="lt-LT" dirty="0" smtClean="0"/>
              <a:t> Telšių rajono savivaldybės suaugusieji (18-84 m.).</a:t>
            </a:r>
          </a:p>
          <a:p>
            <a:r>
              <a:rPr lang="lt-LT" dirty="0" smtClean="0"/>
              <a:t>Tyrimo trukmė:  </a:t>
            </a:r>
            <a:r>
              <a:rPr lang="lt-LT" b="1" dirty="0" smtClean="0"/>
              <a:t>gegužės 11 – 24 d.</a:t>
            </a:r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0171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Tyrimo anketą* parengė: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lt-LT" dirty="0" smtClean="0"/>
              <a:t>Telšių rajono savivaldybės administracijos Švietimo ir sporto skyrius (atstovė </a:t>
            </a:r>
            <a:r>
              <a:rPr lang="lt-LT" dirty="0" err="1" smtClean="0"/>
              <a:t>D.Tūmienė</a:t>
            </a:r>
            <a:r>
              <a:rPr lang="lt-LT" dirty="0" smtClean="0"/>
              <a:t>);</a:t>
            </a:r>
          </a:p>
          <a:p>
            <a:pPr lvl="1"/>
            <a:r>
              <a:rPr lang="lt-LT" dirty="0" smtClean="0"/>
              <a:t>Šiaulių valstybinės kolegijos Mokymo paslaugų centro Telšių skyrius (</a:t>
            </a:r>
            <a:r>
              <a:rPr lang="lt-LT" dirty="0" err="1" smtClean="0"/>
              <a:t>J.Venclovienė</a:t>
            </a:r>
            <a:r>
              <a:rPr lang="lt-LT" dirty="0" smtClean="0"/>
              <a:t>);</a:t>
            </a:r>
          </a:p>
          <a:p>
            <a:pPr lvl="1"/>
            <a:r>
              <a:rPr lang="lt-LT" dirty="0" smtClean="0"/>
              <a:t>Telšių švietimo centras (</a:t>
            </a:r>
            <a:r>
              <a:rPr lang="lt-LT" dirty="0" err="1" smtClean="0"/>
              <a:t>N.Vaičekauskė</a:t>
            </a:r>
            <a:r>
              <a:rPr lang="lt-LT" dirty="0" smtClean="0"/>
              <a:t>); </a:t>
            </a:r>
          </a:p>
          <a:p>
            <a:pPr lvl="1"/>
            <a:r>
              <a:rPr lang="lt-LT" dirty="0" smtClean="0"/>
              <a:t>Telšių rajono savivaldybės Karolinos Praniauskaitės viešoji biblioteka (</a:t>
            </a:r>
            <a:r>
              <a:rPr lang="lt-LT" dirty="0" err="1" smtClean="0"/>
              <a:t>N.Krajinienė</a:t>
            </a:r>
            <a:r>
              <a:rPr lang="lt-LT" dirty="0" smtClean="0"/>
              <a:t>).</a:t>
            </a:r>
          </a:p>
          <a:p>
            <a:pPr lvl="1"/>
            <a:endParaRPr lang="lt-LT" dirty="0"/>
          </a:p>
          <a:p>
            <a:pPr marL="457200" lvl="1" indent="0">
              <a:buNone/>
            </a:pPr>
            <a:r>
              <a:rPr lang="lt-LT" dirty="0" smtClean="0"/>
              <a:t>* </a:t>
            </a:r>
            <a:r>
              <a:rPr lang="lt-LT" sz="1600" dirty="0" smtClean="0"/>
              <a:t>Tyrimo instrumentas adaptuotas pagal Klaipėdos miesto pedagogų švietimo ir kultūros centro ir Radviliškio rajono savivaldybės švietimo ir sporto paslaugų centro </a:t>
            </a:r>
            <a:r>
              <a:rPr lang="lt-LT" sz="1600" dirty="0"/>
              <a:t>Suaugusiųjų ir jaunimo neformaliojo ugdymo </a:t>
            </a:r>
            <a:r>
              <a:rPr lang="lt-LT" sz="1600" dirty="0" smtClean="0"/>
              <a:t>skyriaus sudarytus klausimynus. </a:t>
            </a:r>
          </a:p>
          <a:p>
            <a:pPr lvl="1"/>
            <a:endParaRPr lang="lt-LT" dirty="0"/>
          </a:p>
          <a:p>
            <a:pPr lvl="1"/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0640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038014"/>
          </a:xfrm>
        </p:spPr>
        <p:txBody>
          <a:bodyPr/>
          <a:lstStyle/>
          <a:p>
            <a:pPr algn="ctr"/>
            <a:r>
              <a:rPr lang="lt-LT" b="1" dirty="0" smtClean="0"/>
              <a:t>Tyrimo rezultatai</a:t>
            </a:r>
            <a:endParaRPr lang="lt-LT" b="1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0706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69" y="365126"/>
            <a:ext cx="11269015" cy="6234840"/>
          </a:xfrm>
        </p:spPr>
      </p:pic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9803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45" y="244699"/>
            <a:ext cx="10972800" cy="6233374"/>
          </a:xfrm>
        </p:spPr>
      </p:pic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56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62" y="365124"/>
            <a:ext cx="11320528" cy="6100069"/>
          </a:xfrm>
        </p:spPr>
      </p:pic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2209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8" name="Turinio vietos rezervavimo ženklas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456" y="229216"/>
            <a:ext cx="11681138" cy="650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raštės vietos rezervavimo ženklas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10" name="Skaidrės numerio vietos rezervavimo ženklas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1259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31" y="289316"/>
            <a:ext cx="11462196" cy="6199031"/>
          </a:xfrm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7185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13" y="365125"/>
            <a:ext cx="11050073" cy="6009917"/>
          </a:xfrm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41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18" y="365125"/>
            <a:ext cx="11256136" cy="6138705"/>
          </a:xfrm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2977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24" y="365125"/>
            <a:ext cx="11269014" cy="6372215"/>
          </a:xfrm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5594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24" y="365125"/>
            <a:ext cx="11410682" cy="6087190"/>
          </a:xfrm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137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39" y="365125"/>
            <a:ext cx="11204620" cy="6151585"/>
          </a:xfrm>
        </p:spPr>
      </p:pic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9976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Atsakymų variantai – kita: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Marketingas </a:t>
            </a:r>
          </a:p>
          <a:p>
            <a:r>
              <a:rPr lang="lt-LT" dirty="0" smtClean="0"/>
              <a:t>Reklama</a:t>
            </a:r>
          </a:p>
          <a:p>
            <a:r>
              <a:rPr lang="lt-LT" dirty="0" smtClean="0"/>
              <a:t>Tėvystės įgūdžiai</a:t>
            </a:r>
          </a:p>
          <a:p>
            <a:r>
              <a:rPr lang="lt-LT" dirty="0" smtClean="0"/>
              <a:t>Etninė kultūra</a:t>
            </a:r>
          </a:p>
          <a:p>
            <a:r>
              <a:rPr lang="lt-LT" dirty="0" err="1" smtClean="0"/>
              <a:t>Savanorystė</a:t>
            </a:r>
            <a:r>
              <a:rPr lang="lt-LT" dirty="0" smtClean="0"/>
              <a:t> </a:t>
            </a:r>
          </a:p>
          <a:p>
            <a:r>
              <a:rPr lang="lt-LT" dirty="0" smtClean="0"/>
              <a:t>NVO</a:t>
            </a:r>
          </a:p>
          <a:p>
            <a:r>
              <a:rPr lang="lt-LT" dirty="0" smtClean="0"/>
              <a:t>Siuvimas</a:t>
            </a:r>
          </a:p>
          <a:p>
            <a:r>
              <a:rPr lang="lt-LT" dirty="0" smtClean="0"/>
              <a:t>Dvasinio tobulėjimo technikos</a:t>
            </a:r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6241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71" y="365126"/>
            <a:ext cx="11243256" cy="6190220"/>
          </a:xfrm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5462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81" y="365125"/>
            <a:ext cx="11148862" cy="6061433"/>
          </a:xfrm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955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65" y="365125"/>
            <a:ext cx="11191741" cy="6177343"/>
          </a:xfrm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926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8" y="365125"/>
            <a:ext cx="11075830" cy="5943343"/>
          </a:xfrm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20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115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2" y="365126"/>
            <a:ext cx="11256135" cy="6112948"/>
          </a:xfrm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21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653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Išvados (1)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lt-LT" sz="3200" dirty="0" smtClean="0"/>
              <a:t>Telšių rajono savivaldybės suaugusieji per pastaruosius dvejus metus dažniausiai dalyvavo </a:t>
            </a:r>
            <a:r>
              <a:rPr lang="lt-LT" sz="3200" b="1" i="1" dirty="0" smtClean="0"/>
              <a:t>mokymuose, susijusiuose su profesine veikla</a:t>
            </a:r>
            <a:r>
              <a:rPr lang="lt-LT" sz="3200" dirty="0" smtClean="0"/>
              <a:t>.  </a:t>
            </a:r>
          </a:p>
          <a:p>
            <a:pPr marL="0" indent="0" algn="just">
              <a:buNone/>
            </a:pPr>
            <a:r>
              <a:rPr lang="lt-LT" sz="3200" dirty="0" smtClean="0"/>
              <a:t>Trečdalis respondentų dalyvavo </a:t>
            </a:r>
            <a:r>
              <a:rPr lang="lt-LT" sz="3200" b="1" i="1" dirty="0" smtClean="0"/>
              <a:t>pedagogikos, psichologijos-saviugdos mokymuose.  </a:t>
            </a:r>
          </a:p>
          <a:p>
            <a:pPr marL="0" indent="0" algn="just">
              <a:buNone/>
            </a:pPr>
            <a:r>
              <a:rPr lang="lt-LT" sz="3200" dirty="0" smtClean="0"/>
              <a:t>Kas dešimtas </a:t>
            </a:r>
            <a:r>
              <a:rPr lang="lt-LT" sz="3200" b="1" i="1" dirty="0" smtClean="0"/>
              <a:t>mokėsi užsienių kalbų</a:t>
            </a:r>
            <a:r>
              <a:rPr lang="lt-LT" sz="3200" dirty="0" smtClean="0"/>
              <a:t>, kiek mažiau – </a:t>
            </a:r>
            <a:r>
              <a:rPr lang="lt-LT" sz="3200" b="1" i="1" dirty="0" smtClean="0"/>
              <a:t>kompiuterinio (IT) raštingumo</a:t>
            </a:r>
            <a:r>
              <a:rPr lang="lt-LT" sz="3200" dirty="0" smtClean="0"/>
              <a:t>.</a:t>
            </a:r>
          </a:p>
          <a:p>
            <a:pPr marL="0" indent="0">
              <a:buNone/>
            </a:pPr>
            <a:endParaRPr lang="lt-LT" b="1" i="1" dirty="0" smtClean="0"/>
          </a:p>
          <a:p>
            <a:pPr marL="0" indent="0">
              <a:buNone/>
            </a:pPr>
            <a:endParaRPr lang="lt-LT" dirty="0" smtClean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22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1498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Išvados (2)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3200" dirty="0" smtClean="0"/>
              <a:t>Ateities mokymų poreikiai susiję su bendrųjų kompetencijų ugdymu.  Trečdalis tyrimo dalyvių </a:t>
            </a:r>
            <a:r>
              <a:rPr lang="lt-LT" sz="3200" b="1" i="1" dirty="0" smtClean="0"/>
              <a:t>pageidautų psichologijos – saviugdos, užsienio kalbų mokymų.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lt-LT" sz="3200" dirty="0" smtClean="0"/>
              <a:t>Kas dešimtas pageidautų dalyvauti </a:t>
            </a:r>
            <a:r>
              <a:rPr lang="lt-LT" sz="3200" b="1" i="1" dirty="0" smtClean="0"/>
              <a:t>mokymuose, susijusiuose su profesine veikla. </a:t>
            </a:r>
            <a:r>
              <a:rPr lang="lt-LT" sz="3200" dirty="0" smtClean="0"/>
              <a:t>Matomas poreikis </a:t>
            </a:r>
            <a:r>
              <a:rPr lang="lt-LT" sz="3200" b="1" i="1" dirty="0" smtClean="0"/>
              <a:t>mokymų, susijusių su maisto ruoša, amatais</a:t>
            </a:r>
            <a:r>
              <a:rPr lang="lt-LT" sz="3200" dirty="0" smtClean="0"/>
              <a:t>. </a:t>
            </a: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23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6925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Išvados (3)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3200" dirty="0" smtClean="0"/>
              <a:t>Tyrimo dalyviai mokymams </a:t>
            </a:r>
            <a:r>
              <a:rPr lang="lt-LT" sz="3200" b="1" i="1" dirty="0" smtClean="0"/>
              <a:t>per mėnesį galėtų skirti 1-2 dienas. Mokymams, susijusiems su profesija</a:t>
            </a:r>
            <a:r>
              <a:rPr lang="lt-LT" sz="3200" dirty="0" smtClean="0"/>
              <a:t>, pusė respondentų negalėtų skirti lėšų, likusieji – iki 100 eurų per metus.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lt-LT" sz="3200" dirty="0" smtClean="0"/>
              <a:t>Daugiau respondentų skirtų lėšų </a:t>
            </a:r>
            <a:r>
              <a:rPr lang="lt-LT" sz="3200" b="1" i="1" dirty="0" smtClean="0"/>
              <a:t>mokymams, susijusiems su asmeniniais interesais. </a:t>
            </a:r>
            <a:r>
              <a:rPr lang="lt-LT" sz="3200" dirty="0" smtClean="0"/>
              <a:t>Pusė jų skirtų iki 100 eurų per metus, kas aštuntas – iki 200 eurų per metus.  </a:t>
            </a:r>
          </a:p>
          <a:p>
            <a:pPr marL="0" indent="0">
              <a:lnSpc>
                <a:spcPct val="100000"/>
              </a:lnSpc>
              <a:buNone/>
            </a:pP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24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4930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Išvados (4)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3200" dirty="0" smtClean="0"/>
              <a:t>Trečdaliui respondentų mokytis </a:t>
            </a:r>
            <a:r>
              <a:rPr lang="lt-LT" sz="3200" b="1" i="1" dirty="0" smtClean="0"/>
              <a:t>trukdo lėšų stoka</a:t>
            </a:r>
            <a:r>
              <a:rPr lang="lt-LT" sz="3200" dirty="0" smtClean="0"/>
              <a:t>, ketvirtadaliui – </a:t>
            </a:r>
            <a:r>
              <a:rPr lang="lt-LT" sz="3200" b="1" i="1" dirty="0" smtClean="0"/>
              <a:t>mokymąsi sudėtinga suderinti su darbu</a:t>
            </a:r>
            <a:r>
              <a:rPr lang="lt-LT" sz="3200" dirty="0" smtClean="0"/>
              <a:t>. </a:t>
            </a:r>
          </a:p>
          <a:p>
            <a:pPr marL="0" indent="0" algn="just">
              <a:buNone/>
            </a:pPr>
            <a:r>
              <a:rPr lang="lt-LT" sz="3200" dirty="0" smtClean="0"/>
              <a:t>Kas dešimtas respondentas nurodė, kad </a:t>
            </a:r>
            <a:r>
              <a:rPr lang="lt-LT" sz="3200" b="1" i="1" dirty="0" smtClean="0"/>
              <a:t>trūksta informacijos apie mokymus.</a:t>
            </a:r>
            <a:r>
              <a:rPr lang="lt-LT" sz="3200" dirty="0" smtClean="0"/>
              <a:t> Paminėta: nepatogus užsiėmimų laikas, motyvacijos, aktualių mokymo programų stoka.</a:t>
            </a:r>
            <a:endParaRPr lang="lt-LT" sz="3200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2017 m. gegužės 25 d.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25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3382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616</Words>
  <Application>Microsoft Office PowerPoint</Application>
  <PresentationFormat>Plačiaekranė</PresentationFormat>
  <Paragraphs>104</Paragraphs>
  <Slides>25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„Office“ tema</vt:lpstr>
      <vt:lpstr>Telšių rajono suaugusiųjų neformaliojo švietimo ir tęstinio mokymosi poreikio tyrimas</vt:lpstr>
      <vt:lpstr>Tyrimo tikslas </vt:lpstr>
      <vt:lpstr>Tyrimo metodika</vt:lpstr>
      <vt:lpstr>Tyrimo anketą* parengė: </vt:lpstr>
      <vt:lpstr>Tyrimo rezultatai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Atsakymų variantai – kita: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Išvados (1)</vt:lpstr>
      <vt:lpstr>Išvados (2)</vt:lpstr>
      <vt:lpstr>Išvados (3)</vt:lpstr>
      <vt:lpstr>Išvados (4)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Admin</dc:creator>
  <cp:lastModifiedBy>Nijole</cp:lastModifiedBy>
  <cp:revision>34</cp:revision>
  <dcterms:created xsi:type="dcterms:W3CDTF">2017-05-24T07:54:28Z</dcterms:created>
  <dcterms:modified xsi:type="dcterms:W3CDTF">2017-05-26T07:13:56Z</dcterms:modified>
</cp:coreProperties>
</file>